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8" r:id="rId10"/>
    <p:sldId id="262" r:id="rId11"/>
    <p:sldId id="264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40" autoAdjust="0"/>
    <p:restoredTop sz="94646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22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22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2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7D7116-C672-46F0-856E-30A073C77EE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C32B7-B72C-4296-8ECD-7BDFCF7CC2E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19A0-71E5-461C-9F4E-795EE89CA03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A95D7-C101-43F0-AD93-AA6486B6D4D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F145-0728-4F75-9B75-F4362713942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C700-D1D2-447B-AD1B-321BC5C8FB5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C4082-49AB-47E1-9975-F3C78514D7A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D6349-86D0-4712-904A-63EE447FD66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0389-81DE-471B-81C6-B36CB7FB3F6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012-8B15-4BD2-8132-4308DC4E7DF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CBF2A-636A-44D1-A916-307AF2E633E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80AC97-C993-459E-B4D3-B85CDD84F39C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239000" cy="1444625"/>
          </a:xfrm>
        </p:spPr>
        <p:txBody>
          <a:bodyPr/>
          <a:lstStyle/>
          <a:p>
            <a:pPr algn="ctr"/>
            <a:r>
              <a:rPr lang="hr-HR"/>
              <a:t>Primjer zadatka za rad s učenicima na računalima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57563"/>
            <a:ext cx="8205787" cy="3095625"/>
          </a:xfrm>
        </p:spPr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Bazu podataka</a:t>
            </a:r>
            <a:r>
              <a:rPr lang="hr-HR" sz="2800"/>
              <a:t> </a:t>
            </a:r>
            <a:r>
              <a:rPr lang="hr-HR" sz="3000" b="1" i="1">
                <a:solidFill>
                  <a:schemeClr val="hlink"/>
                </a:solidFill>
              </a:rPr>
              <a:t>Maturalna putovanja</a:t>
            </a:r>
            <a:r>
              <a:rPr lang="hr-HR" sz="2800"/>
              <a:t> </a:t>
            </a:r>
            <a:r>
              <a:rPr lang="hr-HR">
                <a:solidFill>
                  <a:schemeClr val="tx2"/>
                </a:solidFill>
              </a:rPr>
              <a:t>čine </a:t>
            </a:r>
          </a:p>
          <a:p>
            <a:r>
              <a:rPr lang="hr-HR">
                <a:solidFill>
                  <a:schemeClr val="tx2"/>
                </a:solidFill>
              </a:rPr>
              <a:t>tri tablice:</a:t>
            </a:r>
          </a:p>
          <a:p>
            <a:r>
              <a:rPr lang="hr-HR" i="1">
                <a:solidFill>
                  <a:schemeClr val="hlink"/>
                </a:solidFill>
              </a:rPr>
              <a:t>Škole</a:t>
            </a:r>
          </a:p>
          <a:p>
            <a:r>
              <a:rPr lang="hr-HR" i="1">
                <a:solidFill>
                  <a:schemeClr val="hlink"/>
                </a:solidFill>
              </a:rPr>
              <a:t>Odredišta</a:t>
            </a:r>
          </a:p>
          <a:p>
            <a:r>
              <a:rPr lang="hr-HR" i="1">
                <a:solidFill>
                  <a:schemeClr val="hlink"/>
                </a:solidFill>
              </a:rPr>
              <a:t>Grupe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u="sng"/>
              <a:t>Rezultat upita:</a:t>
            </a:r>
            <a:r>
              <a:rPr lang="hr-HR" sz="2800"/>
              <a:t> prikazana su polja </a:t>
            </a:r>
            <a:r>
              <a:rPr lang="hr-HR" sz="2800" i="1"/>
              <a:t>Šifra škole</a:t>
            </a:r>
            <a:r>
              <a:rPr lang="hr-HR" sz="2800"/>
              <a:t>, </a:t>
            </a:r>
            <a:r>
              <a:rPr lang="hr-HR" sz="2800" i="1"/>
              <a:t>Naziv škole</a:t>
            </a:r>
            <a:r>
              <a:rPr lang="hr-HR" sz="2800"/>
              <a:t> i </a:t>
            </a:r>
            <a:r>
              <a:rPr lang="hr-HR" sz="2800" i="1"/>
              <a:t>Adresa škole</a:t>
            </a:r>
            <a:r>
              <a:rPr lang="hr-HR" sz="2800"/>
              <a:t> sa sjedištem u Zagrebu.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97425"/>
            <a:ext cx="8135937" cy="1008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sz="2400">
                <a:solidFill>
                  <a:schemeClr val="hlink"/>
                </a:solidFill>
              </a:rPr>
              <a:t>Rezultat </a:t>
            </a:r>
            <a:r>
              <a:rPr lang="hr-HR" sz="2400" u="sng">
                <a:solidFill>
                  <a:schemeClr val="hlink"/>
                </a:solidFill>
              </a:rPr>
              <a:t>dok nismo</a:t>
            </a:r>
            <a:r>
              <a:rPr lang="hr-HR" sz="2400">
                <a:solidFill>
                  <a:schemeClr val="hlink"/>
                </a:solidFill>
              </a:rPr>
              <a:t> izbrisali kvačicu u </a:t>
            </a:r>
          </a:p>
          <a:p>
            <a:pPr algn="ctr">
              <a:buFont typeface="Wingdings" pitchFamily="2" charset="2"/>
              <a:buNone/>
            </a:pPr>
            <a:r>
              <a:rPr lang="hr-HR" sz="2400">
                <a:solidFill>
                  <a:schemeClr val="hlink"/>
                </a:solidFill>
              </a:rPr>
              <a:t>retku Show (polje </a:t>
            </a:r>
            <a:r>
              <a:rPr lang="hr-HR" sz="2400" i="1">
                <a:solidFill>
                  <a:schemeClr val="hlink"/>
                </a:solidFill>
              </a:rPr>
              <a:t>Mjesto</a:t>
            </a:r>
            <a:r>
              <a:rPr lang="hr-HR" sz="2400">
                <a:solidFill>
                  <a:schemeClr val="hlink"/>
                </a:solidFill>
              </a:rPr>
              <a:t>).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7900987" cy="228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u="sng"/>
              <a:t>Rezultat upita:</a:t>
            </a:r>
            <a:r>
              <a:rPr lang="hr-HR" sz="2800"/>
              <a:t> prikazana su polja </a:t>
            </a:r>
            <a:r>
              <a:rPr lang="hr-HR" sz="2800" i="1"/>
              <a:t>Šifra škole</a:t>
            </a:r>
            <a:r>
              <a:rPr lang="hr-HR" sz="2800"/>
              <a:t>, </a:t>
            </a:r>
            <a:r>
              <a:rPr lang="hr-HR" sz="2800" i="1"/>
              <a:t>Naziv škole</a:t>
            </a:r>
            <a:r>
              <a:rPr lang="hr-HR" sz="2800"/>
              <a:t> i </a:t>
            </a:r>
            <a:r>
              <a:rPr lang="hr-HR" sz="2800" i="1"/>
              <a:t>Adresa škole</a:t>
            </a:r>
            <a:r>
              <a:rPr lang="hr-HR" sz="2800"/>
              <a:t> sa sjedištem u Zagrebu.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229225"/>
            <a:ext cx="8135937" cy="1008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sz="2400">
                <a:solidFill>
                  <a:schemeClr val="hlink"/>
                </a:solidFill>
              </a:rPr>
              <a:t>Rezultat </a:t>
            </a:r>
            <a:r>
              <a:rPr lang="hr-HR" sz="2400" u="sng">
                <a:solidFill>
                  <a:schemeClr val="hlink"/>
                </a:solidFill>
              </a:rPr>
              <a:t>kad smo</a:t>
            </a:r>
            <a:r>
              <a:rPr lang="hr-HR" sz="2400">
                <a:solidFill>
                  <a:schemeClr val="hlink"/>
                </a:solidFill>
              </a:rPr>
              <a:t> izbrisali kvačicu u </a:t>
            </a:r>
          </a:p>
          <a:p>
            <a:pPr algn="ctr">
              <a:buFont typeface="Wingdings" pitchFamily="2" charset="2"/>
              <a:buNone/>
            </a:pPr>
            <a:r>
              <a:rPr lang="hr-HR" sz="2400">
                <a:solidFill>
                  <a:schemeClr val="hlink"/>
                </a:solidFill>
              </a:rPr>
              <a:t>retku Show (polje </a:t>
            </a:r>
            <a:r>
              <a:rPr lang="hr-HR" sz="2400" i="1">
                <a:solidFill>
                  <a:schemeClr val="hlink"/>
                </a:solidFill>
              </a:rPr>
              <a:t>Mjesto</a:t>
            </a:r>
            <a:r>
              <a:rPr lang="hr-HR" sz="2400">
                <a:solidFill>
                  <a:schemeClr val="hlink"/>
                </a:solidFill>
              </a:rPr>
              <a:t>).</a:t>
            </a:r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492375"/>
            <a:ext cx="6985000" cy="224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Pomoću upita prebroji koliko grupa putuje u Španjolsku.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76375" y="486886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Za računanje u upitu dodajemo novi redak </a:t>
            </a:r>
            <a:r>
              <a:rPr lang="hr-HR" sz="2400" i="1">
                <a:solidFill>
                  <a:schemeClr val="hlink"/>
                </a:solidFill>
              </a:rPr>
              <a:t>Total</a:t>
            </a:r>
            <a:r>
              <a:rPr lang="hr-HR" sz="2400">
                <a:solidFill>
                  <a:schemeClr val="hlink"/>
                </a:solidFill>
              </a:rPr>
              <a:t> naredbom </a:t>
            </a:r>
            <a:r>
              <a:rPr lang="hr-HR" sz="2400" i="1">
                <a:solidFill>
                  <a:schemeClr val="hlink"/>
                </a:solidFill>
              </a:rPr>
              <a:t>View&gt;Total</a:t>
            </a:r>
            <a:r>
              <a:rPr lang="hr-HR" sz="2400">
                <a:solidFill>
                  <a:schemeClr val="hlink"/>
                </a:solidFill>
              </a:rPr>
              <a:t> ili pomoću sličice</a:t>
            </a:r>
            <a:r>
              <a:rPr lang="hr-HR"/>
              <a:t>         </a:t>
            </a:r>
            <a:r>
              <a:rPr lang="hr-HR" b="1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5300663"/>
            <a:ext cx="430213" cy="415925"/>
          </a:xfrm>
          <a:prstGeom prst="rect">
            <a:avLst/>
          </a:prstGeom>
          <a:noFill/>
        </p:spPr>
      </p:pic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89138"/>
            <a:ext cx="6778625" cy="2692400"/>
          </a:xfrm>
          <a:prstGeom prst="rect">
            <a:avLst/>
          </a:prstGeom>
          <a:noFill/>
        </p:spPr>
      </p:pic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547813" y="2924175"/>
            <a:ext cx="6553200" cy="4333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706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Pomoću upita prebroji koliko grupa putuje u Španjolsku.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636838"/>
            <a:ext cx="6234113" cy="2325687"/>
          </a:xfrm>
          <a:prstGeom prst="rect">
            <a:avLst/>
          </a:prstGeom>
          <a:noFill/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187450" y="5229225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Ako u nekom polju trebamo </a:t>
            </a:r>
            <a:r>
              <a:rPr lang="hr-HR"/>
              <a:t> </a:t>
            </a:r>
            <a:r>
              <a:rPr lang="hr-HR" sz="2400" u="sng">
                <a:solidFill>
                  <a:schemeClr val="hlink"/>
                </a:solidFill>
              </a:rPr>
              <a:t>izvršiti računanje</a:t>
            </a:r>
            <a:r>
              <a:rPr lang="hr-HR" sz="2400">
                <a:solidFill>
                  <a:schemeClr val="hlink"/>
                </a:solidFill>
              </a:rPr>
              <a:t> i </a:t>
            </a:r>
            <a:r>
              <a:rPr lang="hr-HR" sz="2400" u="sng">
                <a:solidFill>
                  <a:schemeClr val="hlink"/>
                </a:solidFill>
              </a:rPr>
              <a:t>postaviti uvjet,</a:t>
            </a:r>
            <a:r>
              <a:rPr lang="hr-HR" sz="2400">
                <a:solidFill>
                  <a:schemeClr val="hlink"/>
                </a:solidFill>
              </a:rPr>
              <a:t> isto polje postavljamo dvaput u upit.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3419475" y="2349500"/>
            <a:ext cx="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5940425" y="2349500"/>
            <a:ext cx="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>
            <a:off x="3419475" y="2349500"/>
            <a:ext cx="25193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  <p:bldP spid="716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Pomoću upita prebroj koliko grupa putuje u Španjolsku.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349500"/>
            <a:ext cx="6234113" cy="2325688"/>
          </a:xfrm>
          <a:prstGeom prst="rect">
            <a:avLst/>
          </a:prstGeom>
          <a:noFill/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900113" y="5229225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 polju u kojem želimo postaviti uvjet biramo operator </a:t>
            </a:r>
            <a:r>
              <a:rPr lang="hr-HR" sz="2400" i="1">
                <a:solidFill>
                  <a:schemeClr val="hlink"/>
                </a:solidFill>
              </a:rPr>
              <a:t>Where</a:t>
            </a:r>
            <a:r>
              <a:rPr lang="hr-HR" sz="2400">
                <a:solidFill>
                  <a:schemeClr val="hlink"/>
                </a:solidFill>
              </a:rPr>
              <a:t> (kvačica u retku </a:t>
            </a:r>
            <a:r>
              <a:rPr lang="hr-HR" sz="2400" i="1">
                <a:solidFill>
                  <a:schemeClr val="hlink"/>
                </a:solidFill>
              </a:rPr>
              <a:t>Show</a:t>
            </a:r>
            <a:r>
              <a:rPr lang="hr-HR" sz="2400">
                <a:solidFill>
                  <a:schemeClr val="hlink"/>
                </a:solidFill>
              </a:rPr>
              <a:t> se automatski briše). Uvjet upisujemo u redak </a:t>
            </a:r>
            <a:r>
              <a:rPr lang="hr-HR" sz="2400" i="1">
                <a:solidFill>
                  <a:schemeClr val="hlink"/>
                </a:solidFill>
              </a:rPr>
              <a:t>Criteria</a:t>
            </a:r>
            <a:r>
              <a:rPr lang="hr-HR" sz="2400">
                <a:solidFill>
                  <a:schemeClr val="hlink"/>
                </a:solidFill>
              </a:rPr>
              <a:t> kao i kod običnog upita. 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932363" y="2133600"/>
            <a:ext cx="2303462" cy="2879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98562"/>
          </a:xfrm>
        </p:spPr>
        <p:txBody>
          <a:bodyPr/>
          <a:lstStyle/>
          <a:p>
            <a:r>
              <a:rPr lang="hr-HR" sz="2800" b="1" u="sng"/>
              <a:t>Rezultat upita:</a:t>
            </a:r>
            <a:r>
              <a:rPr lang="hr-HR" sz="2800"/>
              <a:t> 4 grupe putuju u Španjolsku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276475"/>
            <a:ext cx="3887788" cy="1274763"/>
          </a:xfrm>
          <a:prstGeom prst="rect">
            <a:avLst/>
          </a:prstGeom>
          <a:noFill/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619250" y="4149725"/>
            <a:ext cx="7129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Rezultat je kalkulacije uvijek nova tablica od jednog retka koja sadrži izračunate vrijednosti. Uz naziv polja navedene je vrsta operacije koja je provedena u tom polju.</a:t>
            </a:r>
            <a:r>
              <a:rPr lang="hr-HR"/>
              <a:t> 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3995738" y="2781300"/>
            <a:ext cx="25923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Crosstab Query kojim će se prikazati koliko grupa iz koje škole putuje u koju zemlju. Rabi pune nazive, a ne šifre. U zaglavlju stupaca neka bude </a:t>
            </a:r>
            <a:r>
              <a:rPr lang="hr-HR" sz="2400" i="1"/>
              <a:t>Zemlja</a:t>
            </a:r>
            <a:r>
              <a:rPr lang="hr-HR" sz="2400"/>
              <a:t> odredišta.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4940300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 Crosstab Query uvijek postavljamo tri polja (2 koja će biti u za-glavljima redaka i stupaca i treće bilo koje polje). U ovom primje-ru ne trebaju nam podaci iz tablice </a:t>
            </a:r>
            <a:r>
              <a:rPr lang="hr-HR" sz="2400" i="1">
                <a:solidFill>
                  <a:schemeClr val="hlink"/>
                </a:solidFill>
              </a:rPr>
              <a:t>Grupe</a:t>
            </a:r>
            <a:r>
              <a:rPr lang="hr-HR" sz="2400">
                <a:solidFill>
                  <a:schemeClr val="hlink"/>
                </a:solidFill>
              </a:rPr>
              <a:t> ali, kako su preko nje povezane tablice </a:t>
            </a:r>
            <a:r>
              <a:rPr lang="hr-HR" sz="2400" i="1">
                <a:solidFill>
                  <a:schemeClr val="hlink"/>
                </a:solidFill>
              </a:rPr>
              <a:t>Škole</a:t>
            </a:r>
            <a:r>
              <a:rPr lang="hr-HR" sz="2400">
                <a:solidFill>
                  <a:schemeClr val="hlink"/>
                </a:solidFill>
              </a:rPr>
              <a:t> i </a:t>
            </a:r>
            <a:r>
              <a:rPr lang="hr-HR" sz="2400" i="1">
                <a:solidFill>
                  <a:schemeClr val="hlink"/>
                </a:solidFill>
              </a:rPr>
              <a:t>Odredišta</a:t>
            </a:r>
            <a:r>
              <a:rPr lang="hr-HR" sz="2400">
                <a:solidFill>
                  <a:schemeClr val="hlink"/>
                </a:solidFill>
              </a:rPr>
              <a:t>, moramo i nju dodati u upit.</a:t>
            </a:r>
          </a:p>
        </p:txBody>
      </p:sp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901825"/>
            <a:ext cx="51847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Crosstab Query kojim će se prikazati koliko grupa iz koje škole putuje u koju zemlju. Rabi pune nazive, a ne šifre. U zaglavlju stupaca neka bude </a:t>
            </a:r>
            <a:r>
              <a:rPr lang="hr-HR" sz="2400" i="1"/>
              <a:t>Zemlja</a:t>
            </a:r>
            <a:r>
              <a:rPr lang="hr-HR" sz="2400"/>
              <a:t> odredišta.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4940300"/>
            <a:ext cx="9144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Da bismo mogli kreirati Crosstab Query, biramo naredbu </a:t>
            </a:r>
            <a:r>
              <a:rPr lang="hr-HR" sz="2400" i="1">
                <a:solidFill>
                  <a:schemeClr val="hlink"/>
                </a:solidFill>
              </a:rPr>
              <a:t>Query&gt;Crosstab Query. </a:t>
            </a:r>
          </a:p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 upit će se dodati dva nova retka: </a:t>
            </a:r>
            <a:r>
              <a:rPr lang="hr-HR" sz="2400" i="1">
                <a:solidFill>
                  <a:schemeClr val="hlink"/>
                </a:solidFill>
              </a:rPr>
              <a:t>Total</a:t>
            </a:r>
            <a:r>
              <a:rPr lang="hr-HR" sz="2400">
                <a:solidFill>
                  <a:schemeClr val="hlink"/>
                </a:solidFill>
              </a:rPr>
              <a:t> i </a:t>
            </a:r>
            <a:r>
              <a:rPr lang="hr-HR" sz="2400" i="1">
                <a:solidFill>
                  <a:schemeClr val="hlink"/>
                </a:solidFill>
              </a:rPr>
              <a:t>Crosstab</a:t>
            </a:r>
            <a:r>
              <a:rPr lang="hr-HR" sz="2400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8208962" cy="2339975"/>
          </a:xfrm>
          <a:prstGeom prst="rect">
            <a:avLst/>
          </a:prstGeom>
          <a:noFill/>
        </p:spPr>
      </p:pic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68313" y="2924175"/>
            <a:ext cx="8135937" cy="6492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Crosstab Query kojim će se prikazati koliko grupa iz koje škole putuje u koju zemlju. Rabi pune nazive, a ne šifre. U zaglavlju stupaca neka bude </a:t>
            </a:r>
            <a:r>
              <a:rPr lang="hr-HR" sz="2400" i="1"/>
              <a:t>Zemlja</a:t>
            </a:r>
            <a:r>
              <a:rPr lang="hr-HR" sz="2400"/>
              <a:t> odredišta.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11188" y="4940300"/>
            <a:ext cx="7993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 retku </a:t>
            </a:r>
            <a:r>
              <a:rPr lang="hr-HR" sz="2400" i="1">
                <a:solidFill>
                  <a:schemeClr val="hlink"/>
                </a:solidFill>
              </a:rPr>
              <a:t>Total</a:t>
            </a:r>
            <a:r>
              <a:rPr lang="hr-HR" sz="2400">
                <a:solidFill>
                  <a:schemeClr val="hlink"/>
                </a:solidFill>
              </a:rPr>
              <a:t>  biramo uvijek iste parametre (</a:t>
            </a:r>
            <a:r>
              <a:rPr lang="hr-HR" sz="2400" i="1">
                <a:solidFill>
                  <a:schemeClr val="hlink"/>
                </a:solidFill>
              </a:rPr>
              <a:t>Group by</a:t>
            </a:r>
            <a:r>
              <a:rPr lang="hr-HR" sz="2400">
                <a:solidFill>
                  <a:schemeClr val="hlink"/>
                </a:solidFill>
              </a:rPr>
              <a:t>, </a:t>
            </a:r>
            <a:r>
              <a:rPr lang="hr-HR" sz="2400" i="1">
                <a:solidFill>
                  <a:schemeClr val="hlink"/>
                </a:solidFill>
              </a:rPr>
              <a:t>Group by</a:t>
            </a:r>
            <a:r>
              <a:rPr lang="hr-HR" sz="2400">
                <a:solidFill>
                  <a:schemeClr val="hlink"/>
                </a:solidFill>
              </a:rPr>
              <a:t>, </a:t>
            </a:r>
            <a:r>
              <a:rPr lang="hr-HR" sz="2400" i="1" u="sng">
                <a:solidFill>
                  <a:schemeClr val="hlink"/>
                </a:solidFill>
              </a:rPr>
              <a:t>Count</a:t>
            </a:r>
            <a:r>
              <a:rPr lang="hr-HR" sz="2400">
                <a:solidFill>
                  <a:schemeClr val="hlink"/>
                </a:solidFill>
              </a:rPr>
              <a:t>).</a:t>
            </a:r>
          </a:p>
        </p:txBody>
      </p:sp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33600"/>
            <a:ext cx="7921625" cy="2432050"/>
          </a:xfrm>
          <a:prstGeom prst="rect">
            <a:avLst/>
          </a:prstGeom>
          <a:noFill/>
        </p:spPr>
      </p:pic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827088" y="2997200"/>
            <a:ext cx="7705725" cy="3603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Crosstab Query kojim će se prikazati koliko grupa iz koje škole putuje u koju zemlju. Rabi pune nazive, a ne šifre. U zaglavlju stupaca neka bude </a:t>
            </a:r>
            <a:r>
              <a:rPr lang="hr-HR" sz="2400" i="1"/>
              <a:t>Zemlja</a:t>
            </a:r>
            <a:r>
              <a:rPr lang="hr-HR" sz="2400"/>
              <a:t> odredišta.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11188" y="4940300"/>
            <a:ext cx="7993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 retku </a:t>
            </a:r>
            <a:r>
              <a:rPr lang="hr-HR" sz="2400" i="1">
                <a:solidFill>
                  <a:schemeClr val="hlink"/>
                </a:solidFill>
              </a:rPr>
              <a:t>Crosstab</a:t>
            </a:r>
            <a:r>
              <a:rPr lang="hr-HR" sz="2400">
                <a:solidFill>
                  <a:schemeClr val="hlink"/>
                </a:solidFill>
              </a:rPr>
              <a:t>  biramo koji će podaci biti prikazani u zaglavlju redaka, a koji u zaglavlju stupaca. U trećem polju uvijek biramo </a:t>
            </a:r>
            <a:r>
              <a:rPr lang="hr-HR" sz="2400" i="1">
                <a:solidFill>
                  <a:schemeClr val="hlink"/>
                </a:solidFill>
              </a:rPr>
              <a:t>Value</a:t>
            </a:r>
            <a:r>
              <a:rPr lang="hr-HR" sz="2400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060575"/>
            <a:ext cx="8316913" cy="2700338"/>
          </a:xfrm>
          <a:prstGeom prst="rect">
            <a:avLst/>
          </a:prstGeom>
          <a:noFill/>
        </p:spPr>
      </p:pic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23850" y="3141663"/>
            <a:ext cx="8066088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/>
              <a:t>Struktura tablica i način povezivanja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8497888" cy="43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u="sng"/>
              <a:t>Rezultat upita:</a:t>
            </a:r>
            <a:r>
              <a:rPr lang="hr-HR" sz="2800"/>
              <a:t> podaci su dobiveni prebrojavanjem podataka iz polazne tablice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205038"/>
            <a:ext cx="8677275" cy="1795462"/>
          </a:xfrm>
          <a:prstGeom prst="rect">
            <a:avLst/>
          </a:prstGeom>
          <a:noFill/>
        </p:spPr>
      </p:pic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84213" y="4797425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Broj 4 u tablici rezultata znači da 4 grupe iz Druge ekonomske škole putuju u Češku.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284663" y="2708275"/>
            <a:ext cx="1223962" cy="5762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295400" y="28194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953" name="WordArt 9"/>
          <p:cNvSpPr>
            <a:spLocks noChangeArrowheads="1" noChangeShapeType="1" noTextEdit="1"/>
          </p:cNvSpPr>
          <p:nvPr/>
        </p:nvSpPr>
        <p:spPr bwMode="auto">
          <a:xfrm>
            <a:off x="457200" y="1676400"/>
            <a:ext cx="84582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Svim grupama, a posebice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njihovim profesorima 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želimo sretan put!!!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Podaci u tablici </a:t>
            </a:r>
            <a:r>
              <a:rPr lang="hr-HR" i="1">
                <a:solidFill>
                  <a:schemeClr val="hlink"/>
                </a:solidFill>
              </a:rPr>
              <a:t>Odredišta</a:t>
            </a:r>
            <a:r>
              <a:rPr lang="hr-HR"/>
              <a:t>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748712" cy="368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Podaci u tablici </a:t>
            </a:r>
            <a:r>
              <a:rPr lang="hr-HR" i="1">
                <a:solidFill>
                  <a:schemeClr val="hlink"/>
                </a:solidFill>
              </a:rPr>
              <a:t>Škole</a:t>
            </a:r>
            <a:r>
              <a:rPr lang="hr-HR"/>
              <a:t>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r-HR"/>
          </a:p>
          <a:p>
            <a:pPr>
              <a:buFont typeface="Wingdings" pitchFamily="2" charset="2"/>
              <a:buNone/>
            </a:pPr>
            <a:endParaRPr lang="hr-HR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492375"/>
            <a:ext cx="864235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793037" cy="982663"/>
          </a:xfrm>
        </p:spPr>
        <p:txBody>
          <a:bodyPr/>
          <a:lstStyle/>
          <a:p>
            <a:r>
              <a:rPr lang="hr-HR"/>
              <a:t>Podaci u tablici </a:t>
            </a:r>
            <a:r>
              <a:rPr lang="hr-HR" i="1">
                <a:solidFill>
                  <a:schemeClr val="hlink"/>
                </a:solidFill>
              </a:rPr>
              <a:t>Grupe</a:t>
            </a:r>
            <a:r>
              <a:rPr lang="hr-HR"/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989138"/>
            <a:ext cx="6353175" cy="3836987"/>
          </a:xfrm>
          <a:prstGeom prst="rect">
            <a:avLst/>
          </a:prstGeom>
          <a:noFill/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23850" y="5949950"/>
            <a:ext cx="842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Podaci za ova polja biraju se iz tablica </a:t>
            </a:r>
            <a:r>
              <a:rPr lang="hr-HR" sz="2400" i="1">
                <a:solidFill>
                  <a:schemeClr val="hlink"/>
                </a:solidFill>
              </a:rPr>
              <a:t>Škole</a:t>
            </a:r>
            <a:r>
              <a:rPr lang="hr-HR" sz="2400">
                <a:solidFill>
                  <a:schemeClr val="hlink"/>
                </a:solidFill>
              </a:rPr>
              <a:t> i </a:t>
            </a:r>
            <a:r>
              <a:rPr lang="hr-HR" sz="2400" i="1">
                <a:solidFill>
                  <a:schemeClr val="hlink"/>
                </a:solidFill>
              </a:rPr>
              <a:t>Odredišta </a:t>
            </a:r>
            <a:r>
              <a:rPr lang="hr-HR" sz="2400">
                <a:solidFill>
                  <a:schemeClr val="hlink"/>
                </a:solidFill>
              </a:rPr>
              <a:t>(tip podataka u poljima je Lookup).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268538" y="2420938"/>
            <a:ext cx="2374900" cy="33845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upit kojim će se prikazati</a:t>
            </a:r>
            <a:r>
              <a:rPr lang="hr-HR" sz="4000"/>
              <a:t> </a:t>
            </a:r>
            <a:r>
              <a:rPr lang="hr-HR" sz="2400" i="1"/>
              <a:t>Šifra</a:t>
            </a:r>
            <a:r>
              <a:rPr lang="hr-HR" sz="2400"/>
              <a:t>, </a:t>
            </a:r>
            <a:r>
              <a:rPr lang="hr-HR" sz="2400" i="1"/>
              <a:t>Naziv</a:t>
            </a:r>
            <a:r>
              <a:rPr lang="hr-HR" sz="2400"/>
              <a:t> i </a:t>
            </a:r>
            <a:r>
              <a:rPr lang="hr-HR" sz="2400" i="1"/>
              <a:t>Adresa</a:t>
            </a:r>
            <a:r>
              <a:rPr lang="hr-HR" sz="4000"/>
              <a:t> </a:t>
            </a:r>
            <a:r>
              <a:rPr lang="hr-HR" sz="2400"/>
              <a:t>svih škola s kojima agencija surađuje, a čije je sjedište u Zagrebu. Rezultate razvrstaj po </a:t>
            </a:r>
            <a:r>
              <a:rPr lang="hr-HR" sz="2400" i="1"/>
              <a:t>Nazivu škole</a:t>
            </a:r>
            <a:r>
              <a:rPr lang="hr-HR" sz="2400"/>
              <a:t> rastuće.</a:t>
            </a:r>
          </a:p>
        </p:txBody>
      </p:sp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08275"/>
            <a:ext cx="8605838" cy="2173288"/>
          </a:xfrm>
          <a:prstGeom prst="rect">
            <a:avLst/>
          </a:prstGeom>
          <a:noFill/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39750" y="508476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Sva potrebna polja uzeta su iz samo jedne tablice </a:t>
            </a:r>
            <a:r>
              <a:rPr lang="hr-HR" sz="2400" i="1">
                <a:solidFill>
                  <a:schemeClr val="hlink"/>
                </a:solidFill>
              </a:rPr>
              <a:t>Škole.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39750" y="3213100"/>
            <a:ext cx="8353425" cy="287338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95288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/>
      <p:bldP spid="594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upit kojim će se prikazati</a:t>
            </a:r>
            <a:r>
              <a:rPr lang="hr-HR" sz="4000"/>
              <a:t> </a:t>
            </a:r>
            <a:r>
              <a:rPr lang="hr-HR" sz="2400" i="1"/>
              <a:t>Šifra</a:t>
            </a:r>
            <a:r>
              <a:rPr lang="hr-HR" sz="2400"/>
              <a:t>, </a:t>
            </a:r>
            <a:r>
              <a:rPr lang="hr-HR" sz="2400" i="1"/>
              <a:t>Naziv</a:t>
            </a:r>
            <a:r>
              <a:rPr lang="hr-HR" sz="2400"/>
              <a:t> i </a:t>
            </a:r>
            <a:r>
              <a:rPr lang="hr-HR" sz="2400" i="1"/>
              <a:t>Adresa</a:t>
            </a:r>
            <a:r>
              <a:rPr lang="hr-HR" sz="4000"/>
              <a:t> </a:t>
            </a:r>
            <a:r>
              <a:rPr lang="hr-HR" sz="2400"/>
              <a:t>svih škola s kojima agencija surađuje, a čije je sjedište u Zagrebu. Rezultate razvrstaj po </a:t>
            </a:r>
            <a:r>
              <a:rPr lang="hr-HR" sz="2400" i="1"/>
              <a:t>Nazivu škole</a:t>
            </a:r>
            <a:r>
              <a:rPr lang="hr-HR" sz="2400"/>
              <a:t> rastuće.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08275"/>
            <a:ext cx="8605838" cy="2173288"/>
          </a:xfrm>
          <a:prstGeom prst="rect">
            <a:avLst/>
          </a:prstGeom>
          <a:noFill/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288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68313" y="3933825"/>
            <a:ext cx="8496300" cy="3921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11188" y="5157788"/>
            <a:ext cx="8208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Uvjet je da je </a:t>
            </a:r>
            <a:r>
              <a:rPr lang="hr-HR" sz="2400" i="1">
                <a:solidFill>
                  <a:schemeClr val="hlink"/>
                </a:solidFill>
              </a:rPr>
              <a:t>Mjesto</a:t>
            </a:r>
            <a:r>
              <a:rPr lang="hr-HR" sz="2400">
                <a:solidFill>
                  <a:schemeClr val="hlink"/>
                </a:solidFill>
              </a:rPr>
              <a:t> u kojem se nalazi škola Zagreb što smo mogli postaviti i kao Like “Zagreb” ili =“Zagreb”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nimBg="1"/>
      <p:bldP spid="675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upit kojim će se prikazati</a:t>
            </a:r>
            <a:r>
              <a:rPr lang="hr-HR" sz="4000"/>
              <a:t> </a:t>
            </a:r>
            <a:r>
              <a:rPr lang="hr-HR" sz="2400" i="1"/>
              <a:t>Šifra</a:t>
            </a:r>
            <a:r>
              <a:rPr lang="hr-HR" sz="2400"/>
              <a:t>, </a:t>
            </a:r>
            <a:r>
              <a:rPr lang="hr-HR" sz="2400" i="1"/>
              <a:t>Naziv</a:t>
            </a:r>
            <a:r>
              <a:rPr lang="hr-HR" sz="2400"/>
              <a:t> i </a:t>
            </a:r>
            <a:r>
              <a:rPr lang="hr-HR" sz="2400" i="1"/>
              <a:t>Adresa</a:t>
            </a:r>
            <a:r>
              <a:rPr lang="hr-HR" sz="4000"/>
              <a:t> </a:t>
            </a:r>
            <a:r>
              <a:rPr lang="hr-HR" sz="2400"/>
              <a:t>svih škola s kojima agencija surađuje, a čije je sjedište u Zagrebu. Rezultate razvrstaj po </a:t>
            </a:r>
            <a:r>
              <a:rPr lang="hr-HR" sz="2400" i="1"/>
              <a:t>Nazivu škole</a:t>
            </a:r>
            <a:r>
              <a:rPr lang="hr-HR" sz="2400"/>
              <a:t> rastuće.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08275"/>
            <a:ext cx="8605838" cy="2173288"/>
          </a:xfrm>
          <a:prstGeom prst="rect">
            <a:avLst/>
          </a:prstGeom>
          <a:noFill/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00113" y="5373688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Rezultat će biti razvrstan po </a:t>
            </a:r>
            <a:r>
              <a:rPr lang="hr-HR" sz="2400" i="1">
                <a:solidFill>
                  <a:schemeClr val="hlink"/>
                </a:solidFill>
              </a:rPr>
              <a:t>Nazivu škole</a:t>
            </a:r>
            <a:r>
              <a:rPr lang="hr-HR" sz="2400">
                <a:solidFill>
                  <a:schemeClr val="hlink"/>
                </a:solidFill>
              </a:rPr>
              <a:t> rastuće.</a:t>
            </a:r>
            <a:endParaRPr lang="hr-HR" sz="2400" i="1">
              <a:solidFill>
                <a:schemeClr val="hlink"/>
              </a:solidFill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9750" y="3500438"/>
            <a:ext cx="8353425" cy="287337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95288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Kreiraj upit kojim će se prikazati</a:t>
            </a:r>
            <a:r>
              <a:rPr lang="hr-HR" sz="4000"/>
              <a:t> </a:t>
            </a:r>
            <a:r>
              <a:rPr lang="hr-HR" sz="2400" i="1"/>
              <a:t>Šifra</a:t>
            </a:r>
            <a:r>
              <a:rPr lang="hr-HR" sz="2400"/>
              <a:t>, </a:t>
            </a:r>
            <a:r>
              <a:rPr lang="hr-HR" sz="2400" i="1"/>
              <a:t>Naziv</a:t>
            </a:r>
            <a:r>
              <a:rPr lang="hr-HR" sz="2400"/>
              <a:t> i </a:t>
            </a:r>
            <a:r>
              <a:rPr lang="hr-HR" sz="2400" i="1"/>
              <a:t>Adresa</a:t>
            </a:r>
            <a:r>
              <a:rPr lang="hr-HR" sz="4000"/>
              <a:t> </a:t>
            </a:r>
            <a:r>
              <a:rPr lang="hr-HR" sz="2400"/>
              <a:t>svih škola s kojima agencija surađuje, a čije je sjedište u Zagrebu. Rezultate razvrstaj po </a:t>
            </a:r>
            <a:r>
              <a:rPr lang="hr-HR" sz="2400" i="1"/>
              <a:t>Nazivu škole</a:t>
            </a:r>
            <a:r>
              <a:rPr lang="hr-HR" sz="2400"/>
              <a:t> rastuće.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08275"/>
            <a:ext cx="8605838" cy="2173288"/>
          </a:xfrm>
          <a:prstGeom prst="rect">
            <a:avLst/>
          </a:prstGeom>
          <a:noFill/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95288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7812088" y="3644900"/>
            <a:ext cx="1331912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39750" y="5013325"/>
            <a:ext cx="8604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Na polje </a:t>
            </a:r>
            <a:r>
              <a:rPr lang="hr-HR" sz="2400" i="1">
                <a:solidFill>
                  <a:schemeClr val="hlink"/>
                </a:solidFill>
              </a:rPr>
              <a:t>Mjesto</a:t>
            </a:r>
            <a:r>
              <a:rPr lang="hr-HR" sz="2400">
                <a:solidFill>
                  <a:schemeClr val="hlink"/>
                </a:solidFill>
              </a:rPr>
              <a:t> postavljamo uvjet, a kako bi u svim slogovima vrijednost ovog polja bila ista, tj. Zagreb, nije ga potrebno prikazati u rezultatu upita što postižemo brisanjem kvačice u retku Show.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18" grpId="0"/>
    </p:bldLst>
  </p:timing>
</p:sld>
</file>

<file path=ppt/theme/theme1.xml><?xml version="1.0" encoding="utf-8"?>
<a:theme xmlns:a="http://schemas.openxmlformats.org/drawingml/2006/main" name="Prelivi">
  <a:themeElements>
    <a:clrScheme name="Preliv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liv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liv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livi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Prelivi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747</Words>
  <Application>Microsoft Office PowerPoint</Application>
  <PresentationFormat>On-screen Show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Prelivi</vt:lpstr>
      <vt:lpstr>Primjer zadatka za rad s učenicima na računalima</vt:lpstr>
      <vt:lpstr>Struktura tablica i način povezivanja</vt:lpstr>
      <vt:lpstr>Podaci u tablici Odredišta:</vt:lpstr>
      <vt:lpstr>Podaci u tablici Škole:</vt:lpstr>
      <vt:lpstr>Podaci u tablici Grupe:</vt:lpstr>
      <vt:lpstr>Kreiraj upit kojim će se prikazati Šifra, Naziv i Adresa svih škola s kojima agencija surađuje, a čije je sjedište u Zagrebu. Rezultate razvrstaj po Nazivu škole rastuće.</vt:lpstr>
      <vt:lpstr>Kreiraj upit kojim će se prikazati Šifra, Naziv i Adresa svih škola s kojima agencija surađuje, a čije je sjedište u Zagrebu. Rezultate razvrstaj po Nazivu škole rastuće.</vt:lpstr>
      <vt:lpstr>Kreiraj upit kojim će se prikazati Šifra, Naziv i Adresa svih škola s kojima agencija surađuje, a čije je sjedište u Zagrebu. Rezultate razvrstaj po Nazivu škole rastuće.</vt:lpstr>
      <vt:lpstr>Kreiraj upit kojim će se prikazati Šifra, Naziv i Adresa svih škola s kojima agencija surađuje, a čije je sjedište u Zagrebu. Rezultate razvrstaj po Nazivu škole rastuće.</vt:lpstr>
      <vt:lpstr>Rezultat upita: prikazana su polja Šifra škole, Naziv škole i Adresa škole sa sjedištem u Zagrebu.</vt:lpstr>
      <vt:lpstr>Rezultat upita: prikazana su polja Šifra škole, Naziv škole i Adresa škole sa sjedištem u Zagrebu.</vt:lpstr>
      <vt:lpstr>Pomoću upita prebroji koliko grupa putuje u Španjolsku. </vt:lpstr>
      <vt:lpstr>Pomoću upita prebroji koliko grupa putuje u Španjolsku. </vt:lpstr>
      <vt:lpstr>Pomoću upita prebroj koliko grupa putuje u Španjolsku. </vt:lpstr>
      <vt:lpstr>Rezultat upita: 4 grupe putuju u Španjolsku</vt:lpstr>
      <vt:lpstr>Kreiraj Crosstab Query kojim će se prikazati koliko grupa iz koje škole putuje u koju zemlju. Rabi pune nazive, a ne šifre. U zaglavlju stupaca neka bude Zemlja odredišta.</vt:lpstr>
      <vt:lpstr>Kreiraj Crosstab Query kojim će se prikazati koliko grupa iz koje škole putuje u koju zemlju. Rabi pune nazive, a ne šifre. U zaglavlju stupaca neka bude Zemlja odredišta.</vt:lpstr>
      <vt:lpstr>Kreiraj Crosstab Query kojim će se prikazati koliko grupa iz koje škole putuje u koju zemlju. Rabi pune nazive, a ne šifre. U zaglavlju stupaca neka bude Zemlja odredišta.</vt:lpstr>
      <vt:lpstr>Kreiraj Crosstab Query kojim će se prikazati koliko grupa iz koje škole putuje u koju zemlju. Rabi pune nazive, a ne šifre. U zaglavlju stupaca neka bude Zemlja odredišta.</vt:lpstr>
      <vt:lpstr>Rezultat upita: podaci su dobiveni prebrojavanjem podataka iz polazne tablice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Primjer zadatka za rad s učenicima na računalima</dc:title>
  <dc:creator>Biljana</dc:creator>
  <cp:lastModifiedBy>zlat</cp:lastModifiedBy>
  <cp:revision>12</cp:revision>
  <dcterms:created xsi:type="dcterms:W3CDTF">2005-09-11T08:25:11Z</dcterms:created>
  <dcterms:modified xsi:type="dcterms:W3CDTF">2016-01-20T22:25:46Z</dcterms:modified>
</cp:coreProperties>
</file>